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Caveat"/>
      <p:regular r:id="rId34"/>
      <p:bold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Lora"/>
      <p:regular r:id="rId42"/>
      <p:bold r:id="rId43"/>
      <p:italic r:id="rId44"/>
      <p:boldItalic r:id="rId45"/>
    </p:embeddedFont>
    <p:embeddedFont>
      <p:font typeface="Changa One"/>
      <p:regular r:id="rId46"/>
      <p:italic r:id="rId47"/>
    </p:embeddedFon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F4BE4C-D8C8-464A-AD5F-EB3ED48BC452}">
  <a:tblStyle styleId="{B4F4BE4C-D8C8-464A-AD5F-EB3ED48BC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Lora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Lora-italic.fntdata"/><Relationship Id="rId43" Type="http://schemas.openxmlformats.org/officeDocument/2006/relationships/font" Target="fonts/Lora-bold.fntdata"/><Relationship Id="rId46" Type="http://schemas.openxmlformats.org/officeDocument/2006/relationships/font" Target="fonts/ChangaOne-regular.fntdata"/><Relationship Id="rId45" Type="http://schemas.openxmlformats.org/officeDocument/2006/relationships/font" Target="fonts/Lor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font" Target="fonts/ChangaOne-italic.fntdata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Caveat-bold.fntdata"/><Relationship Id="rId34" Type="http://schemas.openxmlformats.org/officeDocument/2006/relationships/font" Target="fonts/Caveat-regular.fntdata"/><Relationship Id="rId37" Type="http://schemas.openxmlformats.org/officeDocument/2006/relationships/font" Target="fonts/Nunito-bold.fntdata"/><Relationship Id="rId36" Type="http://schemas.openxmlformats.org/officeDocument/2006/relationships/font" Target="fonts/Nunito-regular.fntdata"/><Relationship Id="rId39" Type="http://schemas.openxmlformats.org/officeDocument/2006/relationships/font" Target="fonts/Nunito-boldItalic.fntdata"/><Relationship Id="rId38" Type="http://schemas.openxmlformats.org/officeDocument/2006/relationships/font" Target="fonts/Nuni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9cd352f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9cd352f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cd352ff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cd352ff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cd352ff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cd352ff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cd352ff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cd352ff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cd352ff0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cd352ff0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cd352ff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cd352ff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9cd352f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9cd352f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cd352ff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cd352ff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cd352ff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cd352ff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9cd352ff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9cd352ff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cd352ff0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cd352ff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Character name, Actor name, Movie name/song name, Concert name, Target: fan of the band, </a:t>
            </a:r>
            <a:r>
              <a:rPr lang="en" sz="1000">
                <a:solidFill>
                  <a:srgbClr val="4E4E4E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Music, biography, Band type: rock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9cd352f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9cd352f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9cd352ff0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9cd352ff0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cd352ff0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cd352ff0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cd352ff0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9cd352ff0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9cd352ff0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9cd352ff0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9cd352ff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9cd352ff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positive or </a:t>
            </a:r>
            <a:r>
              <a:rPr lang="en"/>
              <a:t>negative</a:t>
            </a:r>
            <a:r>
              <a:rPr lang="en"/>
              <a:t> words to follow negations, such as “no”, “not”, “never”, and “without”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cd3557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cd355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9cd352f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9cd352f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9cd352f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9cd352f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9d9cc0b1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9d9cc0b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The model can help both users and platform operators to better understand about their videos, and to always be sensitive on the trend.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9cd352ff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9cd352f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cd352f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cd352f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2015, the box-office revenue in total for movie industry is over 38 billion. And North America owns the largest market share.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From the figure, cinema is ranking in #6, but the top 5 are highly related to Movie Industry.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Digital and online movie consumption is constantly taking over the traditional consumption mode of movie industry.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When VR technology starts to popularize, the global movie industry will face another significant challenge.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cd352ff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cd352ff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IMDb.com allows only active users to contribute to the ratings score of a movie. These eligible users are ‘Regular Voters’. Each of the ‘Regular Voter’ is given a weight when contribute to the final score of a movie, however, the criteria for a user to be a ‘Regular Voter’, and which user’s rating score is considered as a contributor are not disclosed, so that IMDb.com ensures a authoritative and reasonable score for every single movie, and at the same time avoids ballot stuffing as well.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Bayesian posterior mean: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(considering both overall_score and num_votes)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W = weighted rating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R = average for the movie as a number from 1 to 10 (mean) = (Rating)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v = number of votes for the movie = (votes)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 = minimum votes required to be listed in the Top 250 (currently 25,000)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C = the mean vote across the whole report (currently 7.0)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cd352ff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cd352f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cd352f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cd352f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cd352ff0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cd352ff0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cd352f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cd352f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datasource are extracted from IMDb public dataset and web </a:t>
            </a:r>
            <a:r>
              <a:rPr lang="en"/>
              <a:t>scraped</a:t>
            </a:r>
            <a:r>
              <a:rPr lang="en"/>
              <a:t> data about movie reviews.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Referential Integrity Constraints: make sure all the foreign key are included in the primary key table. (It guarantees that every value in this column must match a value in the primary key of the department table.)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6.jpg"/><Relationship Id="rId11" Type="http://schemas.openxmlformats.org/officeDocument/2006/relationships/image" Target="../media/image35.jpg"/><Relationship Id="rId10" Type="http://schemas.openxmlformats.org/officeDocument/2006/relationships/image" Target="../media/image15.jpg"/><Relationship Id="rId12" Type="http://schemas.openxmlformats.org/officeDocument/2006/relationships/image" Target="../media/image23.jpg"/><Relationship Id="rId9" Type="http://schemas.openxmlformats.org/officeDocument/2006/relationships/image" Target="../media/image11.png"/><Relationship Id="rId5" Type="http://schemas.openxmlformats.org/officeDocument/2006/relationships/image" Target="../media/image17.jpg"/><Relationship Id="rId6" Type="http://schemas.openxmlformats.org/officeDocument/2006/relationships/image" Target="../media/image43.png"/><Relationship Id="rId7" Type="http://schemas.openxmlformats.org/officeDocument/2006/relationships/image" Target="../media/image12.jp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149600"/>
            <a:ext cx="7230600" cy="2223900"/>
          </a:xfrm>
          <a:prstGeom prst="rect">
            <a:avLst/>
          </a:prstGeom>
          <a:solidFill>
            <a:srgbClr val="CC0000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45250" y="1400475"/>
            <a:ext cx="67401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hanga One"/>
                <a:ea typeface="Changa One"/>
                <a:cs typeface="Changa One"/>
                <a:sym typeface="Changa One"/>
              </a:rPr>
              <a:t>IMDb.com:</a:t>
            </a:r>
            <a:endParaRPr sz="3600">
              <a:solidFill>
                <a:srgbClr val="FFFFFF"/>
              </a:solidFill>
              <a:latin typeface="Changa One"/>
              <a:ea typeface="Changa One"/>
              <a:cs typeface="Changa One"/>
              <a:sym typeface="Chang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hanga One"/>
                <a:ea typeface="Changa One"/>
                <a:cs typeface="Changa One"/>
                <a:sym typeface="Changa One"/>
              </a:rPr>
              <a:t>BI in Movie Review PlatformS</a:t>
            </a:r>
            <a:endParaRPr sz="3600">
              <a:solidFill>
                <a:srgbClr val="FFFF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3550" y="2655000"/>
            <a:ext cx="5782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Text Mining and Sentiment Analysis on Movie Reviews</a:t>
            </a:r>
            <a:endParaRPr sz="24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182549">
            <a:off x="5223315" y="4327247"/>
            <a:ext cx="2554801" cy="399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Ruiting Zhan, Lufei Guan, Yijin Wang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278986">
            <a:off x="5029389" y="3865265"/>
            <a:ext cx="1391480" cy="338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Dec.11  2018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729875" y="2905925"/>
            <a:ext cx="4904100" cy="1117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ONLINE ANALYTICAL PROCESSING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930375" y="4023425"/>
            <a:ext cx="2703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 visualizations on OLAP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Exploratory Data Analysis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3"/>
          <p:cNvGraphicFramePr/>
          <p:nvPr/>
        </p:nvGraphicFramePr>
        <p:xfrm>
          <a:off x="2183850" y="11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{B4F4BE4C-D8C8-464A-AD5F-EB3ED48BC452}</a:tableStyleId>
              </a:tblPr>
              <a:tblGrid>
                <a:gridCol w="394500"/>
                <a:gridCol w="3701925"/>
                <a:gridCol w="710675"/>
              </a:tblGrid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The Mountain II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8.92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Avengers: Infinity War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8.43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Coco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8.27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Dangal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8.22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Bohemian Rhapsody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8.18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Your Name.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8.14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Three Billboards Outside Ebbing, Missouri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8.11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Logan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8.05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Hacksaw Ridge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8.03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4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Aynabaji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8.01</a:t>
                      </a:r>
                      <a:endParaRPr sz="13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</a:tbl>
          </a:graphicData>
        </a:graphic>
      </p:graphicFrame>
      <p:grpSp>
        <p:nvGrpSpPr>
          <p:cNvPr id="173" name="Google Shape;173;p23"/>
          <p:cNvGrpSpPr/>
          <p:nvPr/>
        </p:nvGrpSpPr>
        <p:grpSpPr>
          <a:xfrm>
            <a:off x="20575" y="0"/>
            <a:ext cx="1719092" cy="5143649"/>
            <a:chOff x="20570" y="0"/>
            <a:chExt cx="1719092" cy="4958690"/>
          </a:xfrm>
        </p:grpSpPr>
        <p:pic>
          <p:nvPicPr>
            <p:cNvPr id="174" name="Google Shape;17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75" y="997363"/>
              <a:ext cx="1714502" cy="969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869" y="0"/>
              <a:ext cx="1714500" cy="969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75" y="1994713"/>
              <a:ext cx="1719072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570" y="2992066"/>
              <a:ext cx="1719072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590" y="3989425"/>
              <a:ext cx="1719072" cy="9692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23"/>
          <p:cNvGrpSpPr/>
          <p:nvPr/>
        </p:nvGrpSpPr>
        <p:grpSpPr>
          <a:xfrm>
            <a:off x="7425057" y="0"/>
            <a:ext cx="1719075" cy="5143403"/>
            <a:chOff x="7424938" y="0"/>
            <a:chExt cx="1719075" cy="4980539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24940" y="0"/>
              <a:ext cx="1719072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24938" y="1002825"/>
              <a:ext cx="1719071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24938" y="2005638"/>
              <a:ext cx="1719073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24938" y="3008450"/>
              <a:ext cx="1719072" cy="96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24938" y="4011275"/>
              <a:ext cx="1719072" cy="9692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3"/>
          <p:cNvSpPr txBox="1"/>
          <p:nvPr/>
        </p:nvSpPr>
        <p:spPr>
          <a:xfrm>
            <a:off x="2098725" y="192150"/>
            <a:ext cx="4401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Lora"/>
                <a:ea typeface="Lora"/>
                <a:cs typeface="Lora"/>
                <a:sym typeface="Lora"/>
              </a:rPr>
              <a:t>Top 10 Movies </a:t>
            </a:r>
            <a:endParaRPr b="1" sz="1800">
              <a:solidFill>
                <a:srgbClr val="99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Lora"/>
                <a:ea typeface="Lora"/>
                <a:cs typeface="Lora"/>
                <a:sym typeface="Lora"/>
              </a:rPr>
              <a:t>Ranked by Weighted Rate</a:t>
            </a:r>
            <a:endParaRPr b="1" sz="1800">
              <a:solidFill>
                <a:srgbClr val="99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86" name="Google Shape;186;p23"/>
          <p:cNvGrpSpPr/>
          <p:nvPr/>
        </p:nvGrpSpPr>
        <p:grpSpPr>
          <a:xfrm>
            <a:off x="6357775" y="199350"/>
            <a:ext cx="731075" cy="726300"/>
            <a:chOff x="6357775" y="199350"/>
            <a:chExt cx="731075" cy="726300"/>
          </a:xfrm>
        </p:grpSpPr>
        <p:sp>
          <p:nvSpPr>
            <p:cNvPr id="187" name="Google Shape;187;p23"/>
            <p:cNvSpPr/>
            <p:nvPr/>
          </p:nvSpPr>
          <p:spPr>
            <a:xfrm>
              <a:off x="6357775" y="245175"/>
              <a:ext cx="412200" cy="252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5400000">
              <a:off x="6640800" y="477600"/>
              <a:ext cx="726300" cy="16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78850"/>
            <a:ext cx="7871526" cy="466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4"/>
          <p:cNvGrpSpPr/>
          <p:nvPr/>
        </p:nvGrpSpPr>
        <p:grpSpPr>
          <a:xfrm>
            <a:off x="8207250" y="478850"/>
            <a:ext cx="731075" cy="726300"/>
            <a:chOff x="6357775" y="199350"/>
            <a:chExt cx="731075" cy="726300"/>
          </a:xfrm>
        </p:grpSpPr>
        <p:sp>
          <p:nvSpPr>
            <p:cNvPr id="195" name="Google Shape;195;p24"/>
            <p:cNvSpPr/>
            <p:nvPr/>
          </p:nvSpPr>
          <p:spPr>
            <a:xfrm>
              <a:off x="6357775" y="245175"/>
              <a:ext cx="412200" cy="1662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rot="5400000">
              <a:off x="6640800" y="477600"/>
              <a:ext cx="726300" cy="16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4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0" y="263075"/>
            <a:ext cx="7471000" cy="4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8034925" y="492125"/>
            <a:ext cx="731075" cy="726300"/>
            <a:chOff x="6357775" y="199350"/>
            <a:chExt cx="731075" cy="726300"/>
          </a:xfrm>
        </p:grpSpPr>
        <p:sp>
          <p:nvSpPr>
            <p:cNvPr id="205" name="Google Shape;205;p25"/>
            <p:cNvSpPr/>
            <p:nvPr/>
          </p:nvSpPr>
          <p:spPr>
            <a:xfrm>
              <a:off x="6357775" y="245175"/>
              <a:ext cx="412200" cy="1662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 rot="5400000">
              <a:off x="6640800" y="477600"/>
              <a:ext cx="726300" cy="16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8802275" y="326625"/>
            <a:ext cx="1746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5475"/>
            <a:ext cx="8649872" cy="45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600"/>
            <a:ext cx="60960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740725" y="1081200"/>
            <a:ext cx="4995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DATA/TEXT MINING</a:t>
            </a:r>
            <a:endParaRPr b="1" sz="3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5143500" y="1828025"/>
            <a:ext cx="31932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 mining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Text mining and Sentiment Analysis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21" name="Google Shape;221;p27"/>
          <p:cNvGrpSpPr/>
          <p:nvPr/>
        </p:nvGrpSpPr>
        <p:grpSpPr>
          <a:xfrm>
            <a:off x="8225675" y="534425"/>
            <a:ext cx="731075" cy="726300"/>
            <a:chOff x="6357775" y="199350"/>
            <a:chExt cx="731075" cy="726300"/>
          </a:xfrm>
        </p:grpSpPr>
        <p:sp>
          <p:nvSpPr>
            <p:cNvPr id="222" name="Google Shape;222;p27"/>
            <p:cNvSpPr/>
            <p:nvPr/>
          </p:nvSpPr>
          <p:spPr>
            <a:xfrm>
              <a:off x="6357775" y="245175"/>
              <a:ext cx="412200" cy="2520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 rot="5400000">
              <a:off x="6640800" y="477600"/>
              <a:ext cx="726300" cy="16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/>
        </p:nvSpPr>
        <p:spPr>
          <a:xfrm>
            <a:off x="1945375" y="1195100"/>
            <a:ext cx="46800" cy="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171850" y="992650"/>
            <a:ext cx="171900" cy="693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6227750" y="1131125"/>
            <a:ext cx="2199600" cy="607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 support = 0.05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 confidence = 0.2</a:t>
            </a:r>
            <a:endParaRPr b="1"/>
          </a:p>
        </p:txBody>
      </p:sp>
      <p:grpSp>
        <p:nvGrpSpPr>
          <p:cNvPr id="231" name="Google Shape;231;p28"/>
          <p:cNvGrpSpPr/>
          <p:nvPr/>
        </p:nvGrpSpPr>
        <p:grpSpPr>
          <a:xfrm>
            <a:off x="0" y="221050"/>
            <a:ext cx="9144000" cy="847800"/>
            <a:chOff x="0" y="221050"/>
            <a:chExt cx="9144000" cy="847800"/>
          </a:xfrm>
        </p:grpSpPr>
        <p:sp>
          <p:nvSpPr>
            <p:cNvPr id="232" name="Google Shape;232;p28"/>
            <p:cNvSpPr/>
            <p:nvPr/>
          </p:nvSpPr>
          <p:spPr>
            <a:xfrm>
              <a:off x="0" y="307000"/>
              <a:ext cx="9144000" cy="675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" name="Google Shape;233;p28"/>
            <p:cNvCxnSpPr/>
            <p:nvPr/>
          </p:nvCxnSpPr>
          <p:spPr>
            <a:xfrm flipH="1">
              <a:off x="4868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8"/>
            <p:cNvCxnSpPr/>
            <p:nvPr/>
          </p:nvCxnSpPr>
          <p:spPr>
            <a:xfrm flipH="1">
              <a:off x="5020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8"/>
            <p:cNvCxnSpPr/>
            <p:nvPr/>
          </p:nvCxnSpPr>
          <p:spPr>
            <a:xfrm flipH="1">
              <a:off x="5173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28"/>
            <p:cNvCxnSpPr/>
            <p:nvPr/>
          </p:nvCxnSpPr>
          <p:spPr>
            <a:xfrm flipH="1">
              <a:off x="5325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8"/>
            <p:cNvCxnSpPr/>
            <p:nvPr/>
          </p:nvCxnSpPr>
          <p:spPr>
            <a:xfrm flipH="1">
              <a:off x="54781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8"/>
            <p:cNvCxnSpPr/>
            <p:nvPr/>
          </p:nvCxnSpPr>
          <p:spPr>
            <a:xfrm flipH="1">
              <a:off x="5630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8"/>
            <p:cNvCxnSpPr/>
            <p:nvPr/>
          </p:nvCxnSpPr>
          <p:spPr>
            <a:xfrm flipH="1">
              <a:off x="5782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8"/>
            <p:cNvCxnSpPr/>
            <p:nvPr/>
          </p:nvCxnSpPr>
          <p:spPr>
            <a:xfrm flipH="1">
              <a:off x="5935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8"/>
            <p:cNvCxnSpPr/>
            <p:nvPr/>
          </p:nvCxnSpPr>
          <p:spPr>
            <a:xfrm flipH="1">
              <a:off x="6087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8"/>
            <p:cNvCxnSpPr/>
            <p:nvPr/>
          </p:nvCxnSpPr>
          <p:spPr>
            <a:xfrm flipH="1">
              <a:off x="6240125" y="221050"/>
              <a:ext cx="623100" cy="84780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5" y="1886555"/>
            <a:ext cx="7980049" cy="298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38450" y="366100"/>
            <a:ext cx="59544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Association Rule Mining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5620100" y="1195100"/>
            <a:ext cx="515400" cy="194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-45825" y="181000"/>
            <a:ext cx="9189900" cy="790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445275" y="257800"/>
            <a:ext cx="35994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b="1"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ext Mining</a:t>
            </a:r>
            <a:endParaRPr b="1"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26827"/>
            <a:ext cx="3840480" cy="384048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4633" l="10225" r="18263" t="3975"/>
          <a:stretch/>
        </p:blipFill>
        <p:spPr>
          <a:xfrm>
            <a:off x="4044675" y="1226813"/>
            <a:ext cx="2450592" cy="1901952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5">
            <a:alphaModFix/>
          </a:blip>
          <a:srcRect b="0" l="0" r="9861" t="0"/>
          <a:stretch/>
        </p:blipFill>
        <p:spPr>
          <a:xfrm>
            <a:off x="6565400" y="3165350"/>
            <a:ext cx="2459736" cy="1901952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29"/>
          <p:cNvSpPr/>
          <p:nvPr/>
        </p:nvSpPr>
        <p:spPr>
          <a:xfrm>
            <a:off x="6586900" y="1226825"/>
            <a:ext cx="2450700" cy="1833000"/>
          </a:xfrm>
          <a:prstGeom prst="rect">
            <a:avLst/>
          </a:prstGeom>
          <a:solidFill>
            <a:srgbClr val="990000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4015688" y="3245075"/>
            <a:ext cx="2450700" cy="1833000"/>
          </a:xfrm>
          <a:prstGeom prst="rect">
            <a:avLst/>
          </a:prstGeom>
          <a:solidFill>
            <a:srgbClr val="990000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4339900" y="350200"/>
            <a:ext cx="4697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Sentiment Analysis for all reviews </a:t>
            </a:r>
            <a:endParaRPr b="1"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4441222" y="3766325"/>
            <a:ext cx="16575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Positive: &gt;= 9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Negative: &lt;= 5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7016050" y="1756025"/>
            <a:ext cx="1592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ost positive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Most subjective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8608450" y="54975"/>
            <a:ext cx="252000" cy="4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/>
        </p:nvSpPr>
        <p:spPr>
          <a:xfrm>
            <a:off x="76200" y="335675"/>
            <a:ext cx="6804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Keywords and Topic Extraction:</a:t>
            </a: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  movie ‘</a:t>
            </a: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Bohemian Rhapsody’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560800" y="745525"/>
            <a:ext cx="2008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37050"/>
            <a:ext cx="6018100" cy="41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12" y="2499000"/>
            <a:ext cx="2728575" cy="2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6158163" y="3567875"/>
            <a:ext cx="2887200" cy="1525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Common words: 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AutoNum type="arabicParenBoth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movie, film - background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AutoNum type="arabicParenBoth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music, band - topic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Verdana"/>
              <a:buAutoNum type="arabicParenBoth"/>
            </a:pPr>
            <a:r>
              <a:rPr lang="en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queen, freddie mercury, malek, life, story - content</a:t>
            </a:r>
            <a:endParaRPr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5">
            <a:alphaModFix/>
          </a:blip>
          <a:srcRect b="21148" l="22396" r="21499" t="15035"/>
          <a:stretch/>
        </p:blipFill>
        <p:spPr>
          <a:xfrm>
            <a:off x="6158225" y="937050"/>
            <a:ext cx="2887075" cy="25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8595800" y="313720"/>
            <a:ext cx="240600" cy="334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1080325"/>
            <a:ext cx="687300" cy="11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/>
          <p:nvPr/>
        </p:nvSpPr>
        <p:spPr>
          <a:xfrm>
            <a:off x="13" y="2319200"/>
            <a:ext cx="9144000" cy="1844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331937" y="1578708"/>
            <a:ext cx="8480172" cy="3172968"/>
            <a:chOff x="271775" y="1460196"/>
            <a:chExt cx="8480172" cy="3172968"/>
          </a:xfrm>
        </p:grpSpPr>
        <p:pic>
          <p:nvPicPr>
            <p:cNvPr id="280" name="Google Shape;2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1700" y="1460196"/>
              <a:ext cx="4270247" cy="3172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775" y="1460307"/>
              <a:ext cx="4267211" cy="3172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0425" y="2369000"/>
              <a:ext cx="2635999" cy="19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31"/>
          <p:cNvGrpSpPr/>
          <p:nvPr/>
        </p:nvGrpSpPr>
        <p:grpSpPr>
          <a:xfrm>
            <a:off x="11450" y="383600"/>
            <a:ext cx="9132550" cy="1068600"/>
            <a:chOff x="11450" y="155000"/>
            <a:chExt cx="9132550" cy="1068600"/>
          </a:xfrm>
        </p:grpSpPr>
        <p:sp>
          <p:nvSpPr>
            <p:cNvPr id="284" name="Google Shape;284;p31"/>
            <p:cNvSpPr txBox="1"/>
            <p:nvPr/>
          </p:nvSpPr>
          <p:spPr>
            <a:xfrm>
              <a:off x="2138050" y="155000"/>
              <a:ext cx="5097000" cy="10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600">
                  <a:latin typeface="Changa One"/>
                  <a:ea typeface="Changa One"/>
                  <a:cs typeface="Changa One"/>
                  <a:sym typeface="Changa One"/>
                </a:rPr>
                <a:t>N-grams Analysis</a:t>
              </a:r>
              <a:endParaRPr sz="4600"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1450" y="272650"/>
              <a:ext cx="2050500" cy="6873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093500" y="272650"/>
              <a:ext cx="2050500" cy="6873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1"/>
          <p:cNvSpPr/>
          <p:nvPr/>
        </p:nvSpPr>
        <p:spPr>
          <a:xfrm>
            <a:off x="6761550" y="295550"/>
            <a:ext cx="183300" cy="30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677275" y="4751675"/>
            <a:ext cx="78009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Character name, Actor name, Movie name/song name, Concert name, Target: fan of the band, </a:t>
            </a:r>
            <a:r>
              <a:rPr lang="en" sz="1000">
                <a:solidFill>
                  <a:srgbClr val="4E4E4E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Music, biography, Band type: rock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34015" r="25470" t="0"/>
          <a:stretch/>
        </p:blipFill>
        <p:spPr>
          <a:xfrm>
            <a:off x="0" y="0"/>
            <a:ext cx="41676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0" y="-2275"/>
            <a:ext cx="4167600" cy="5143500"/>
          </a:xfrm>
          <a:prstGeom prst="rect">
            <a:avLst/>
          </a:prstGeom>
          <a:solidFill>
            <a:srgbClr val="CC0000">
              <a:alpha val="4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36850" y="983100"/>
            <a:ext cx="3093900" cy="3177300"/>
          </a:xfrm>
          <a:prstGeom prst="rect">
            <a:avLst/>
          </a:prstGeom>
          <a:noFill/>
          <a:ln cap="flat" cmpd="sng" w="1524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70150" y="1525950"/>
            <a:ext cx="3027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CONTENTS</a:t>
            </a:r>
            <a:endParaRPr b="1" sz="4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992200" y="2442450"/>
            <a:ext cx="210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/>
        </p:nvSpPr>
        <p:spPr>
          <a:xfrm>
            <a:off x="910500" y="2803250"/>
            <a:ext cx="2346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“Cinema is the ultimate pervert art. 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It doesn't give you what you desire - it tells you how to desire.” </a:t>
            </a:r>
            <a:endParaRPr sz="10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― Slavoj Žižek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5167054" y="548775"/>
            <a:ext cx="3649573" cy="832400"/>
            <a:chOff x="4938225" y="624975"/>
            <a:chExt cx="2372317" cy="8324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4938225" y="624975"/>
              <a:ext cx="18249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hanga One"/>
                <a:buChar char="➔"/>
              </a:pPr>
              <a:r>
                <a:rPr lang="en" sz="1800">
                  <a:solidFill>
                    <a:srgbClr val="CC0000"/>
                  </a:solidFill>
                  <a:latin typeface="Changa One"/>
                  <a:ea typeface="Changa One"/>
                  <a:cs typeface="Changa One"/>
                  <a:sym typeface="Changa One"/>
                </a:rPr>
                <a:t>Introduction</a:t>
              </a:r>
              <a:endParaRPr sz="18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5485642" y="880475"/>
              <a:ext cx="18249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Project Background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Business </a:t>
              </a: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Intelligence</a:t>
              </a: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 Questions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5166731" y="1463175"/>
            <a:ext cx="3992564" cy="785000"/>
            <a:chOff x="4938215" y="624975"/>
            <a:chExt cx="2372995" cy="785000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4938215" y="624975"/>
              <a:ext cx="22131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hanga One"/>
                <a:buChar char="➔"/>
              </a:pPr>
              <a:r>
                <a:rPr lang="en" sz="1800">
                  <a:solidFill>
                    <a:srgbClr val="CC0000"/>
                  </a:solidFill>
                  <a:latin typeface="Changa One"/>
                  <a:ea typeface="Changa One"/>
                  <a:cs typeface="Changa One"/>
                  <a:sym typeface="Changa One"/>
                </a:rPr>
                <a:t>Data Warehouse Design</a:t>
              </a:r>
              <a:endParaRPr sz="18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426310" y="880475"/>
              <a:ext cx="18849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Logical design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ETL and data </a:t>
              </a: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quality</a:t>
              </a: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 control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5166725" y="2316975"/>
            <a:ext cx="3649500" cy="832100"/>
            <a:chOff x="4938225" y="624975"/>
            <a:chExt cx="3649500" cy="83210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4938225" y="624975"/>
              <a:ext cx="36495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hanga One"/>
                <a:buChar char="➔"/>
              </a:pPr>
              <a:r>
                <a:rPr lang="en" sz="1800">
                  <a:solidFill>
                    <a:srgbClr val="CC0000"/>
                  </a:solidFill>
                  <a:latin typeface="Changa One"/>
                  <a:ea typeface="Changa One"/>
                  <a:cs typeface="Changa One"/>
                  <a:sym typeface="Changa One"/>
                </a:rPr>
                <a:t>Online Analytical Processing</a:t>
              </a:r>
              <a:endParaRPr sz="18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5782375" y="880475"/>
              <a:ext cx="21663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Data visualizations on OLAP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Exploratory Data Analysis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5166825" y="3139575"/>
            <a:ext cx="3261600" cy="923800"/>
            <a:chOff x="4938225" y="624975"/>
            <a:chExt cx="3261600" cy="9238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4938225" y="624975"/>
              <a:ext cx="32616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hanga One"/>
                <a:buChar char="➔"/>
              </a:pPr>
              <a:r>
                <a:rPr lang="en" sz="1800">
                  <a:solidFill>
                    <a:srgbClr val="CC0000"/>
                  </a:solidFill>
                  <a:latin typeface="Changa One"/>
                  <a:ea typeface="Changa One"/>
                  <a:cs typeface="Changa One"/>
                  <a:sym typeface="Changa One"/>
                </a:rPr>
                <a:t>Data/Text Mining</a:t>
              </a:r>
              <a:endParaRPr sz="18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5782350" y="875875"/>
              <a:ext cx="24174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aveat"/>
                  <a:ea typeface="Caveat"/>
                  <a:cs typeface="Caveat"/>
                  <a:sym typeface="Caveat"/>
                </a:rPr>
                <a:t>Data mining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Text mining and Sentiment Analysis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5167050" y="3932150"/>
            <a:ext cx="2657450" cy="878300"/>
            <a:chOff x="4938225" y="624975"/>
            <a:chExt cx="2657450" cy="878300"/>
          </a:xfrm>
        </p:grpSpPr>
        <p:sp>
          <p:nvSpPr>
            <p:cNvPr id="82" name="Google Shape;82;p14"/>
            <p:cNvSpPr txBox="1"/>
            <p:nvPr/>
          </p:nvSpPr>
          <p:spPr>
            <a:xfrm>
              <a:off x="4938225" y="624975"/>
              <a:ext cx="18249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hanga One"/>
                <a:buChar char="➔"/>
              </a:pPr>
              <a:r>
                <a:rPr lang="en" sz="1800">
                  <a:solidFill>
                    <a:srgbClr val="CC0000"/>
                  </a:solidFill>
                  <a:latin typeface="Changa One"/>
                  <a:ea typeface="Changa One"/>
                  <a:cs typeface="Changa One"/>
                  <a:sym typeface="Changa One"/>
                </a:rPr>
                <a:t>Conclusion </a:t>
              </a:r>
              <a:endParaRPr sz="18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5770775" y="880475"/>
              <a:ext cx="18249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Results and Conclusion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veat"/>
                  <a:ea typeface="Caveat"/>
                  <a:cs typeface="Caveat"/>
                  <a:sym typeface="Caveat"/>
                </a:rPr>
                <a:t>Future Development</a:t>
              </a:r>
              <a:endParaRPr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613225" y="3360425"/>
            <a:ext cx="46575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Role of each players in the band: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eg. drummer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Concert: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1985 live aid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Movie: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Oscar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This movie reviews are mainly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focused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on the content.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This is in general a good movie, no apparent negative words.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4" name="Google Shape;294;p32"/>
          <p:cNvGrpSpPr/>
          <p:nvPr/>
        </p:nvGrpSpPr>
        <p:grpSpPr>
          <a:xfrm>
            <a:off x="76200" y="288325"/>
            <a:ext cx="8991599" cy="3025751"/>
            <a:chOff x="152400" y="320150"/>
            <a:chExt cx="8991599" cy="3025751"/>
          </a:xfrm>
        </p:grpSpPr>
        <p:pic>
          <p:nvPicPr>
            <p:cNvPr id="295" name="Google Shape;29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8950" y="320150"/>
              <a:ext cx="4895049" cy="30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20150"/>
              <a:ext cx="4450623" cy="302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32"/>
          <p:cNvSpPr/>
          <p:nvPr/>
        </p:nvSpPr>
        <p:spPr>
          <a:xfrm flipH="1">
            <a:off x="5270700" y="3629700"/>
            <a:ext cx="3873300" cy="15138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6467225" y="3783300"/>
            <a:ext cx="2207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hanga One"/>
                <a:ea typeface="Changa One"/>
                <a:cs typeface="Changa One"/>
                <a:sym typeface="Changa One"/>
              </a:rPr>
              <a:t>N-grams Analysis</a:t>
            </a:r>
            <a:endParaRPr sz="3600">
              <a:solidFill>
                <a:srgbClr val="FFFF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770450" y="3360425"/>
            <a:ext cx="159000" cy="540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201500" y="3449400"/>
            <a:ext cx="339300" cy="180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25" y="562400"/>
            <a:ext cx="6550700" cy="4211726"/>
          </a:xfrm>
          <a:prstGeom prst="rect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3"/>
          <p:cNvSpPr txBox="1"/>
          <p:nvPr/>
        </p:nvSpPr>
        <p:spPr>
          <a:xfrm>
            <a:off x="5737350" y="3167600"/>
            <a:ext cx="2958900" cy="1076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Word Sentiment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8250800" y="2239500"/>
            <a:ext cx="148500" cy="858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8749250" y="3217150"/>
            <a:ext cx="254400" cy="201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/>
        </p:nvSpPr>
        <p:spPr>
          <a:xfrm>
            <a:off x="149900" y="236875"/>
            <a:ext cx="2250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/>
        </p:nvSpPr>
        <p:spPr>
          <a:xfrm rot="-151387">
            <a:off x="149873" y="415520"/>
            <a:ext cx="7230410" cy="573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rPr>
              <a:t>Word associations:</a:t>
            </a:r>
            <a:r>
              <a:rPr lang="en" sz="3000">
                <a:latin typeface="Changa One"/>
                <a:ea typeface="Changa One"/>
                <a:cs typeface="Changa One"/>
                <a:sym typeface="Changa One"/>
              </a:rPr>
              <a:t> for good movie  (&gt;=9)</a:t>
            </a:r>
            <a:endParaRPr sz="3000">
              <a:latin typeface="Changa One"/>
              <a:ea typeface="Changa One"/>
              <a:cs typeface="Changa One"/>
              <a:sym typeface="Changa One"/>
            </a:endParaRPr>
          </a:p>
        </p:txBody>
      </p:sp>
      <p:grpSp>
        <p:nvGrpSpPr>
          <p:cNvPr id="317" name="Google Shape;317;p34"/>
          <p:cNvGrpSpPr/>
          <p:nvPr/>
        </p:nvGrpSpPr>
        <p:grpSpPr>
          <a:xfrm>
            <a:off x="59700" y="1356525"/>
            <a:ext cx="2977500" cy="3711900"/>
            <a:chOff x="59700" y="899325"/>
            <a:chExt cx="2977500" cy="3711900"/>
          </a:xfrm>
        </p:grpSpPr>
        <p:sp>
          <p:nvSpPr>
            <p:cNvPr id="318" name="Google Shape;318;p34"/>
            <p:cNvSpPr/>
            <p:nvPr/>
          </p:nvSpPr>
          <p:spPr>
            <a:xfrm>
              <a:off x="59700" y="899325"/>
              <a:ext cx="2977500" cy="3711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9" name="Google Shape;3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700" y="1217475"/>
              <a:ext cx="2977500" cy="238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34"/>
          <p:cNvGrpSpPr/>
          <p:nvPr/>
        </p:nvGrpSpPr>
        <p:grpSpPr>
          <a:xfrm>
            <a:off x="6106800" y="899325"/>
            <a:ext cx="2977500" cy="3711900"/>
            <a:chOff x="6106800" y="899325"/>
            <a:chExt cx="2977500" cy="3711900"/>
          </a:xfrm>
        </p:grpSpPr>
        <p:sp>
          <p:nvSpPr>
            <p:cNvPr id="321" name="Google Shape;321;p34"/>
            <p:cNvSpPr/>
            <p:nvPr/>
          </p:nvSpPr>
          <p:spPr>
            <a:xfrm>
              <a:off x="6106800" y="899325"/>
              <a:ext cx="2977500" cy="3711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2" name="Google Shape;3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06800" y="1217475"/>
              <a:ext cx="2977500" cy="238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" name="Google Shape;323;p34"/>
          <p:cNvGrpSpPr/>
          <p:nvPr/>
        </p:nvGrpSpPr>
        <p:grpSpPr>
          <a:xfrm>
            <a:off x="3083250" y="1127925"/>
            <a:ext cx="2977500" cy="3711900"/>
            <a:chOff x="3083250" y="899325"/>
            <a:chExt cx="2977500" cy="3711900"/>
          </a:xfrm>
        </p:grpSpPr>
        <p:sp>
          <p:nvSpPr>
            <p:cNvPr id="324" name="Google Shape;324;p34"/>
            <p:cNvSpPr/>
            <p:nvPr/>
          </p:nvSpPr>
          <p:spPr>
            <a:xfrm>
              <a:off x="3083250" y="899325"/>
              <a:ext cx="2977500" cy="3711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5" name="Google Shape;32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3250" y="1217475"/>
              <a:ext cx="2977500" cy="2388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34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5966775" y="4326750"/>
            <a:ext cx="625800" cy="180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2820950" y="4553450"/>
            <a:ext cx="625800" cy="180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/>
        </p:nvSpPr>
        <p:spPr>
          <a:xfrm>
            <a:off x="1972275" y="3863250"/>
            <a:ext cx="6970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rPr>
              <a:t>Word associations:</a:t>
            </a:r>
            <a:r>
              <a:rPr lang="en" sz="3000">
                <a:latin typeface="Changa One"/>
                <a:ea typeface="Changa One"/>
                <a:cs typeface="Changa One"/>
                <a:sym typeface="Changa One"/>
              </a:rPr>
              <a:t> for </a:t>
            </a:r>
            <a:r>
              <a:rPr lang="en" sz="3000">
                <a:latin typeface="Changa One"/>
                <a:ea typeface="Changa One"/>
                <a:cs typeface="Changa One"/>
                <a:sym typeface="Changa One"/>
              </a:rPr>
              <a:t>bad</a:t>
            </a:r>
            <a:r>
              <a:rPr lang="en" sz="3000">
                <a:latin typeface="Changa One"/>
                <a:ea typeface="Changa One"/>
                <a:cs typeface="Changa One"/>
                <a:sym typeface="Changa One"/>
              </a:rPr>
              <a:t> movie (&lt;=5)</a:t>
            </a:r>
            <a:endParaRPr sz="3000">
              <a:latin typeface="Changa One"/>
              <a:ea typeface="Changa One"/>
              <a:cs typeface="Changa One"/>
              <a:sym typeface="Changa One"/>
            </a:endParaRPr>
          </a:p>
        </p:txBody>
      </p:sp>
      <p:grpSp>
        <p:nvGrpSpPr>
          <p:cNvPr id="334" name="Google Shape;334;p35"/>
          <p:cNvGrpSpPr/>
          <p:nvPr/>
        </p:nvGrpSpPr>
        <p:grpSpPr>
          <a:xfrm>
            <a:off x="0" y="959239"/>
            <a:ext cx="8942793" cy="2866972"/>
            <a:chOff x="-7" y="883063"/>
            <a:chExt cx="8942793" cy="2377454"/>
          </a:xfrm>
        </p:grpSpPr>
        <p:pic>
          <p:nvPicPr>
            <p:cNvPr id="335" name="Google Shape;33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0913" y="883075"/>
              <a:ext cx="2980943" cy="2377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" y="883062"/>
              <a:ext cx="2980943" cy="2377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1843" y="883077"/>
              <a:ext cx="2980943" cy="237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35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-10600" y="500400"/>
            <a:ext cx="806100" cy="159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975675" y="740250"/>
            <a:ext cx="148500" cy="219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0" t="9189"/>
          <a:stretch/>
        </p:blipFill>
        <p:spPr>
          <a:xfrm>
            <a:off x="3251050" y="472500"/>
            <a:ext cx="5892949" cy="4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4263300" y="0"/>
            <a:ext cx="46131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most common positive or negative words to follow negations, such as “no”, “not”, “never”, and “without”</a:t>
            </a:r>
            <a:endParaRPr b="1"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562050" y="0"/>
            <a:ext cx="2449800" cy="3393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606000" y="287950"/>
            <a:ext cx="24498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How negative words influence sentiment</a:t>
            </a:r>
            <a:endParaRPr b="1" sz="3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212100" y="400875"/>
            <a:ext cx="243900" cy="42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7"/>
          <p:cNvGrpSpPr/>
          <p:nvPr/>
        </p:nvGrpSpPr>
        <p:grpSpPr>
          <a:xfrm>
            <a:off x="0" y="373450"/>
            <a:ext cx="9144000" cy="847800"/>
            <a:chOff x="0" y="221050"/>
            <a:chExt cx="9144000" cy="847800"/>
          </a:xfrm>
        </p:grpSpPr>
        <p:sp>
          <p:nvSpPr>
            <p:cNvPr id="355" name="Google Shape;355;p37"/>
            <p:cNvSpPr/>
            <p:nvPr/>
          </p:nvSpPr>
          <p:spPr>
            <a:xfrm>
              <a:off x="0" y="307000"/>
              <a:ext cx="9144000" cy="675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" name="Google Shape;356;p37"/>
            <p:cNvCxnSpPr/>
            <p:nvPr/>
          </p:nvCxnSpPr>
          <p:spPr>
            <a:xfrm flipH="1">
              <a:off x="4868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7"/>
            <p:cNvCxnSpPr/>
            <p:nvPr/>
          </p:nvCxnSpPr>
          <p:spPr>
            <a:xfrm flipH="1">
              <a:off x="5020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7"/>
            <p:cNvCxnSpPr/>
            <p:nvPr/>
          </p:nvCxnSpPr>
          <p:spPr>
            <a:xfrm flipH="1">
              <a:off x="5173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7"/>
            <p:cNvCxnSpPr/>
            <p:nvPr/>
          </p:nvCxnSpPr>
          <p:spPr>
            <a:xfrm flipH="1">
              <a:off x="5325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37"/>
            <p:cNvCxnSpPr/>
            <p:nvPr/>
          </p:nvCxnSpPr>
          <p:spPr>
            <a:xfrm flipH="1">
              <a:off x="54781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37"/>
            <p:cNvCxnSpPr/>
            <p:nvPr/>
          </p:nvCxnSpPr>
          <p:spPr>
            <a:xfrm flipH="1">
              <a:off x="5630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37"/>
            <p:cNvCxnSpPr/>
            <p:nvPr/>
          </p:nvCxnSpPr>
          <p:spPr>
            <a:xfrm flipH="1">
              <a:off x="5782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7"/>
            <p:cNvCxnSpPr/>
            <p:nvPr/>
          </p:nvCxnSpPr>
          <p:spPr>
            <a:xfrm flipH="1">
              <a:off x="5935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37"/>
            <p:cNvCxnSpPr/>
            <p:nvPr/>
          </p:nvCxnSpPr>
          <p:spPr>
            <a:xfrm flipH="1">
              <a:off x="6087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7"/>
            <p:cNvCxnSpPr/>
            <p:nvPr/>
          </p:nvCxnSpPr>
          <p:spPr>
            <a:xfrm flipH="1">
              <a:off x="6240125" y="221050"/>
              <a:ext cx="623100" cy="84780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6" name="Google Shape;366;p37"/>
          <p:cNvSpPr txBox="1"/>
          <p:nvPr/>
        </p:nvSpPr>
        <p:spPr>
          <a:xfrm>
            <a:off x="230550" y="467825"/>
            <a:ext cx="51078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ocial Network Analysis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19076" l="33222" r="32026" t="15704"/>
          <a:stretch/>
        </p:blipFill>
        <p:spPr>
          <a:xfrm>
            <a:off x="641500" y="2426275"/>
            <a:ext cx="2314000" cy="22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 rotWithShape="1">
          <a:blip r:embed="rId4">
            <a:alphaModFix/>
          </a:blip>
          <a:srcRect b="16527" l="0" r="22726" t="6638"/>
          <a:stretch/>
        </p:blipFill>
        <p:spPr>
          <a:xfrm>
            <a:off x="3482225" y="1349450"/>
            <a:ext cx="5464499" cy="3558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37"/>
          <p:cNvSpPr/>
          <p:nvPr/>
        </p:nvSpPr>
        <p:spPr>
          <a:xfrm>
            <a:off x="2852400" y="1674813"/>
            <a:ext cx="572700" cy="297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435300" y="2552275"/>
            <a:ext cx="137400" cy="721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8"/>
          <p:cNvPicPr preferRelativeResize="0"/>
          <p:nvPr/>
        </p:nvPicPr>
        <p:blipFill rotWithShape="1">
          <a:blip r:embed="rId3">
            <a:alphaModFix/>
          </a:blip>
          <a:srcRect b="58885" l="0" r="0" t="2932"/>
          <a:stretch/>
        </p:blipFill>
        <p:spPr>
          <a:xfrm>
            <a:off x="0" y="917375"/>
            <a:ext cx="9144001" cy="199099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524600" y="2746225"/>
            <a:ext cx="5554200" cy="1630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878150" y="2890350"/>
            <a:ext cx="35127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  <a:endParaRPr b="1" sz="3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1030550" y="3529050"/>
            <a:ext cx="2485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Results and Conclusion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Future Development</a:t>
            </a:r>
            <a:endParaRPr b="1"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5907075" y="4526275"/>
            <a:ext cx="922500" cy="14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5652550" y="4462650"/>
            <a:ext cx="201600" cy="3501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/>
        </p:nvSpPr>
        <p:spPr>
          <a:xfrm>
            <a:off x="875500" y="1399225"/>
            <a:ext cx="76614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Drama, Action, Adventure - Most Popular Genres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Increase in Biography, Music and Musical Genres with High Rating Scores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Adventure always comes with Action; Drama can apply to various genres.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Negative: score is high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Recommendation for IMDB</a:t>
            </a:r>
            <a:r>
              <a:rPr b="1" lang="en" sz="16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endParaRPr b="1" sz="16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Display keywords and topics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Reviews on several aspects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Recommendation for movie maker:</a:t>
            </a:r>
            <a:endParaRPr b="1" sz="16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Future movie type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Find good story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Find good partner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-10600" y="-2125"/>
            <a:ext cx="91545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607150" y="478850"/>
            <a:ext cx="26004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Changa One"/>
                <a:ea typeface="Changa One"/>
                <a:cs typeface="Changa One"/>
                <a:sym typeface="Changa One"/>
              </a:rPr>
              <a:t>Con</a:t>
            </a:r>
            <a:r>
              <a:rPr lang="en" sz="3600">
                <a:latin typeface="Changa One"/>
                <a:ea typeface="Changa One"/>
                <a:cs typeface="Changa One"/>
                <a:sym typeface="Changa One"/>
              </a:rPr>
              <a:t>clusion</a:t>
            </a:r>
            <a:endParaRPr sz="3600">
              <a:latin typeface="Changa One"/>
              <a:ea typeface="Changa One"/>
              <a:cs typeface="Changa One"/>
              <a:sym typeface="Changa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0"/>
          <p:cNvGrpSpPr/>
          <p:nvPr/>
        </p:nvGrpSpPr>
        <p:grpSpPr>
          <a:xfrm>
            <a:off x="0" y="373450"/>
            <a:ext cx="9144000" cy="847800"/>
            <a:chOff x="0" y="221050"/>
            <a:chExt cx="9144000" cy="847800"/>
          </a:xfrm>
        </p:grpSpPr>
        <p:sp>
          <p:nvSpPr>
            <p:cNvPr id="393" name="Google Shape;393;p40"/>
            <p:cNvSpPr/>
            <p:nvPr/>
          </p:nvSpPr>
          <p:spPr>
            <a:xfrm>
              <a:off x="0" y="307000"/>
              <a:ext cx="9144000" cy="675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4" name="Google Shape;394;p40"/>
            <p:cNvCxnSpPr/>
            <p:nvPr/>
          </p:nvCxnSpPr>
          <p:spPr>
            <a:xfrm flipH="1">
              <a:off x="4868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0"/>
            <p:cNvCxnSpPr/>
            <p:nvPr/>
          </p:nvCxnSpPr>
          <p:spPr>
            <a:xfrm flipH="1">
              <a:off x="5020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0"/>
            <p:cNvCxnSpPr/>
            <p:nvPr/>
          </p:nvCxnSpPr>
          <p:spPr>
            <a:xfrm flipH="1">
              <a:off x="5173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0"/>
            <p:cNvCxnSpPr/>
            <p:nvPr/>
          </p:nvCxnSpPr>
          <p:spPr>
            <a:xfrm flipH="1">
              <a:off x="5325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0"/>
            <p:cNvCxnSpPr/>
            <p:nvPr/>
          </p:nvCxnSpPr>
          <p:spPr>
            <a:xfrm flipH="1">
              <a:off x="54781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0"/>
            <p:cNvCxnSpPr/>
            <p:nvPr/>
          </p:nvCxnSpPr>
          <p:spPr>
            <a:xfrm flipH="1">
              <a:off x="5630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0"/>
            <p:cNvCxnSpPr/>
            <p:nvPr/>
          </p:nvCxnSpPr>
          <p:spPr>
            <a:xfrm flipH="1">
              <a:off x="5782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0"/>
            <p:cNvCxnSpPr/>
            <p:nvPr/>
          </p:nvCxnSpPr>
          <p:spPr>
            <a:xfrm flipH="1">
              <a:off x="5935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0"/>
            <p:cNvCxnSpPr/>
            <p:nvPr/>
          </p:nvCxnSpPr>
          <p:spPr>
            <a:xfrm flipH="1">
              <a:off x="6087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0"/>
            <p:cNvCxnSpPr/>
            <p:nvPr/>
          </p:nvCxnSpPr>
          <p:spPr>
            <a:xfrm flipH="1">
              <a:off x="6240125" y="221050"/>
              <a:ext cx="623100" cy="84780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4" name="Google Shape;404;p40"/>
          <p:cNvSpPr txBox="1"/>
          <p:nvPr/>
        </p:nvSpPr>
        <p:spPr>
          <a:xfrm>
            <a:off x="309300" y="513225"/>
            <a:ext cx="4204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Development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859175" y="1349475"/>
            <a:ext cx="7331400" cy="3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★"/>
            </a:pPr>
            <a:r>
              <a:rPr b="1" lang="en">
                <a:solidFill>
                  <a:srgbClr val="CC0000"/>
                </a:solidFill>
              </a:rPr>
              <a:t>Data Diversity</a:t>
            </a:r>
            <a:endParaRPr b="1"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more movie related data from different movie review platforms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more relative information: box-office, budget, etc.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★"/>
            </a:pPr>
            <a:r>
              <a:rPr b="1" lang="en">
                <a:solidFill>
                  <a:srgbClr val="CC0000"/>
                </a:solidFill>
              </a:rPr>
              <a:t>Unsolved BI Questions:</a:t>
            </a:r>
            <a:endParaRPr b="1"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 directors/actors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require more information on personalities, but we focused on movie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★"/>
            </a:pPr>
            <a:r>
              <a:rPr b="1" lang="en">
                <a:solidFill>
                  <a:srgbClr val="CC0000"/>
                </a:solidFill>
              </a:rPr>
              <a:t>Text mining: </a:t>
            </a:r>
            <a:endParaRPr b="1">
              <a:solidFill>
                <a:srgbClr val="CC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many keywords that are related to </a:t>
            </a:r>
            <a:r>
              <a:rPr lang="en"/>
              <a:t>scenarios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about getting rid of spoiler reviews or episode highly-related reviews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Applications:</a:t>
            </a:r>
            <a:endParaRPr b="1" sz="1800">
              <a:solidFill>
                <a:srgbClr val="CC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movie review platforms like IMDb.com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TV series platforms, social media platforms, and also the most popular short-form mobile video apps, such as Tiktok and Douyin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5321825" y="2050550"/>
            <a:ext cx="3227400" cy="199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5474225" y="2153200"/>
            <a:ext cx="3227400" cy="2041500"/>
          </a:xfrm>
          <a:prstGeom prst="rect">
            <a:avLst/>
          </a:prstGeom>
          <a:solidFill>
            <a:srgbClr val="CC0000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5398025" y="2609350"/>
            <a:ext cx="3387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611100" y="3244900"/>
            <a:ext cx="2937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Project Background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Business </a:t>
            </a: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Intelligence</a:t>
            </a: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 Questions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5" y="1750925"/>
            <a:ext cx="5356026" cy="33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0" y="374075"/>
            <a:ext cx="9144000" cy="809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369100" y="450275"/>
            <a:ext cx="4113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Background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862000" y="1845275"/>
            <a:ext cx="31476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Movie industry is profitable, especially in US movie market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Imponderable future of Movie Industry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Visual Reality technique is about to offer an innovation 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Digital/online movie consumption is taking over traditional consumption mode in Movie Industry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0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52575" y="2271375"/>
            <a:ext cx="76296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Internet Movie Database:</a:t>
            </a:r>
            <a:endParaRPr b="1" sz="13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#1 movie and visual media database in the world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Fan-operated website from 1990, and become a subsidiary of Amazon.com since 1998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5.3 million movie and episode titles, 9.3 million of personalities, and about 83 million registered users (as of October 2018)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Lora"/>
              <a:buChar char="★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Users’ contribution on final score of a movie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○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Each of the ‘Regular Voter’ is given a weight (not disclosed)</a:t>
            </a:r>
            <a:endParaRPr sz="1300">
              <a:latin typeface="Lora"/>
              <a:ea typeface="Lora"/>
              <a:cs typeface="Lora"/>
              <a:sym typeface="Lora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Char char="○"/>
            </a:pPr>
            <a:r>
              <a:rPr lang="en" sz="1300">
                <a:latin typeface="Lora"/>
                <a:ea typeface="Lora"/>
                <a:cs typeface="Lora"/>
                <a:sym typeface="Lora"/>
              </a:rPr>
              <a:t>Use Bayesian posterior mean to calculate weighted rating</a:t>
            </a:r>
            <a:endParaRPr sz="13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663" y="4211625"/>
            <a:ext cx="18764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-2045300" y="50"/>
            <a:ext cx="4997100" cy="2073300"/>
          </a:xfrm>
          <a:prstGeom prst="parallelogram">
            <a:avLst>
              <a:gd fmla="val 95247" name="adj"/>
            </a:avLst>
          </a:prstGeom>
          <a:solidFill>
            <a:srgbClr val="CC0000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222525" y="50"/>
            <a:ext cx="2205600" cy="2073300"/>
          </a:xfrm>
          <a:prstGeom prst="parallelogram">
            <a:avLst>
              <a:gd fmla="val 95247" name="adj"/>
            </a:avLst>
          </a:prstGeom>
          <a:solidFill>
            <a:srgbClr val="CC0000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1543075" y="50"/>
            <a:ext cx="2138700" cy="2073300"/>
          </a:xfrm>
          <a:prstGeom prst="parallelogram">
            <a:avLst>
              <a:gd fmla="val 95247" name="adj"/>
            </a:avLst>
          </a:prstGeom>
          <a:solidFill>
            <a:srgbClr val="CC0000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327750" y="410900"/>
            <a:ext cx="8488500" cy="4426200"/>
          </a:xfrm>
          <a:prstGeom prst="rect">
            <a:avLst/>
          </a:prstGeom>
          <a:solidFill>
            <a:srgbClr val="CC0000">
              <a:alpha val="6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711600" y="659150"/>
            <a:ext cx="7720800" cy="3929700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094350" y="973575"/>
            <a:ext cx="31737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Business Intelligence Questions</a:t>
            </a:r>
            <a:endParaRPr b="1" sz="3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805975" y="967100"/>
            <a:ext cx="43896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are the most popular movies in recent three years?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For each type of genre, what are the top ranking movies?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many movies were produced each year in different genres?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is the average weighted rating for each genre in the recent three years?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Which movie genre is the most popular recently?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aspect of a movie do users talk about most and pay most attention to?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is the average score a user will give based on a positive/neutral/negative review?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"/>
              <a:buChar char="★"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 there any associations among different genres?</a:t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8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4367975" y="2358475"/>
            <a:ext cx="4253700" cy="2212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4635875" y="2636325"/>
            <a:ext cx="37923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DATA WAREHOUSE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ESIGN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256875" y="3624400"/>
            <a:ext cx="3171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Logic</a:t>
            </a: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al</a:t>
            </a: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 design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ETL and data quality control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 flipH="1">
            <a:off x="2611625" y="20525"/>
            <a:ext cx="6534900" cy="265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7" name="Google Shape;127;p19"/>
          <p:cNvCxnSpPr/>
          <p:nvPr/>
        </p:nvCxnSpPr>
        <p:spPr>
          <a:xfrm flipH="1" rot="10800000">
            <a:off x="4596075" y="530125"/>
            <a:ext cx="3477900" cy="142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20"/>
          <p:cNvGrpSpPr/>
          <p:nvPr/>
        </p:nvGrpSpPr>
        <p:grpSpPr>
          <a:xfrm>
            <a:off x="8140950" y="557825"/>
            <a:ext cx="731075" cy="726300"/>
            <a:chOff x="6357775" y="199350"/>
            <a:chExt cx="731075" cy="726300"/>
          </a:xfrm>
        </p:grpSpPr>
        <p:sp>
          <p:nvSpPr>
            <p:cNvPr id="133" name="Google Shape;133;p20"/>
            <p:cNvSpPr/>
            <p:nvPr/>
          </p:nvSpPr>
          <p:spPr>
            <a:xfrm>
              <a:off x="6357775" y="245175"/>
              <a:ext cx="412200" cy="2520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5400000">
              <a:off x="6640800" y="477600"/>
              <a:ext cx="726300" cy="169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0"/>
          <p:cNvSpPr txBox="1"/>
          <p:nvPr/>
        </p:nvSpPr>
        <p:spPr>
          <a:xfrm>
            <a:off x="253375" y="1284125"/>
            <a:ext cx="1970400" cy="1294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hanga One"/>
                <a:ea typeface="Changa One"/>
                <a:cs typeface="Changa One"/>
                <a:sym typeface="Changa One"/>
              </a:rPr>
              <a:t>Star</a:t>
            </a:r>
            <a:endParaRPr sz="3600">
              <a:solidFill>
                <a:srgbClr val="FFFFFF"/>
              </a:solidFill>
              <a:latin typeface="Changa One"/>
              <a:ea typeface="Changa One"/>
              <a:cs typeface="Changa One"/>
              <a:sym typeface="Chang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hanga One"/>
                <a:ea typeface="Changa One"/>
                <a:cs typeface="Changa One"/>
                <a:sym typeface="Changa One"/>
              </a:rPr>
              <a:t>Schema</a:t>
            </a:r>
            <a:endParaRPr sz="3600">
              <a:solidFill>
                <a:srgbClr val="FFFFFF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600" y="0"/>
            <a:ext cx="55489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1"/>
          <p:cNvGrpSpPr/>
          <p:nvPr/>
        </p:nvGrpSpPr>
        <p:grpSpPr>
          <a:xfrm>
            <a:off x="0" y="373450"/>
            <a:ext cx="9144000" cy="847800"/>
            <a:chOff x="0" y="221050"/>
            <a:chExt cx="9144000" cy="847800"/>
          </a:xfrm>
        </p:grpSpPr>
        <p:sp>
          <p:nvSpPr>
            <p:cNvPr id="142" name="Google Shape;142;p21"/>
            <p:cNvSpPr/>
            <p:nvPr/>
          </p:nvSpPr>
          <p:spPr>
            <a:xfrm>
              <a:off x="0" y="307000"/>
              <a:ext cx="9144000" cy="675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" name="Google Shape;143;p21"/>
            <p:cNvCxnSpPr/>
            <p:nvPr/>
          </p:nvCxnSpPr>
          <p:spPr>
            <a:xfrm flipH="1">
              <a:off x="4868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1"/>
            <p:cNvCxnSpPr/>
            <p:nvPr/>
          </p:nvCxnSpPr>
          <p:spPr>
            <a:xfrm flipH="1">
              <a:off x="5020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1"/>
            <p:cNvCxnSpPr/>
            <p:nvPr/>
          </p:nvCxnSpPr>
          <p:spPr>
            <a:xfrm flipH="1">
              <a:off x="5173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21"/>
            <p:cNvCxnSpPr/>
            <p:nvPr/>
          </p:nvCxnSpPr>
          <p:spPr>
            <a:xfrm flipH="1">
              <a:off x="5325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21"/>
            <p:cNvCxnSpPr/>
            <p:nvPr/>
          </p:nvCxnSpPr>
          <p:spPr>
            <a:xfrm flipH="1">
              <a:off x="54781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1"/>
            <p:cNvCxnSpPr/>
            <p:nvPr/>
          </p:nvCxnSpPr>
          <p:spPr>
            <a:xfrm flipH="1">
              <a:off x="56305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1"/>
            <p:cNvCxnSpPr/>
            <p:nvPr/>
          </p:nvCxnSpPr>
          <p:spPr>
            <a:xfrm flipH="1">
              <a:off x="57829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21"/>
            <p:cNvCxnSpPr/>
            <p:nvPr/>
          </p:nvCxnSpPr>
          <p:spPr>
            <a:xfrm flipH="1">
              <a:off x="59353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1"/>
            <p:cNvCxnSpPr/>
            <p:nvPr/>
          </p:nvCxnSpPr>
          <p:spPr>
            <a:xfrm flipH="1">
              <a:off x="6087725" y="238275"/>
              <a:ext cx="549900" cy="75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1"/>
            <p:cNvCxnSpPr/>
            <p:nvPr/>
          </p:nvCxnSpPr>
          <p:spPr>
            <a:xfrm flipH="1">
              <a:off x="6240125" y="221050"/>
              <a:ext cx="623100" cy="84780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21"/>
          <p:cNvSpPr txBox="1"/>
          <p:nvPr/>
        </p:nvSpPr>
        <p:spPr>
          <a:xfrm>
            <a:off x="614750" y="461325"/>
            <a:ext cx="7758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ETL Process</a:t>
            </a:r>
            <a:endParaRPr b="1"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4" name="Google Shape;154;p21"/>
          <p:cNvGrpSpPr/>
          <p:nvPr/>
        </p:nvGrpSpPr>
        <p:grpSpPr>
          <a:xfrm>
            <a:off x="5706872" y="1898189"/>
            <a:ext cx="2773223" cy="3079006"/>
            <a:chOff x="5731650" y="852775"/>
            <a:chExt cx="2003050" cy="2557526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1650" y="852775"/>
              <a:ext cx="664650" cy="70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0050" y="935300"/>
              <a:ext cx="664650" cy="668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18375" y="2335725"/>
              <a:ext cx="1127750" cy="1074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359050" y="1473600"/>
              <a:ext cx="697650" cy="102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1"/>
          <p:cNvSpPr txBox="1"/>
          <p:nvPr/>
        </p:nvSpPr>
        <p:spPr>
          <a:xfrm>
            <a:off x="614750" y="1253000"/>
            <a:ext cx="5538600" cy="3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Nunito"/>
              <a:buChar char="★"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Extraction</a:t>
            </a:r>
            <a:endParaRPr b="1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IMDb Public Dataset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Web Scraping - Movie reviews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Nunito"/>
              <a:buChar char="★"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Transformation</a:t>
            </a:r>
            <a:endParaRPr b="1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Splitting up fields (genres, professions)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Format changes (Date)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Deduplication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★"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Loading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Dimensions -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surrogate keys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Fact table - No null for foreign keys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★"/>
            </a:pPr>
            <a:r>
              <a:rPr b="1" lang="en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Data Quality Contro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Referential Integrity Constraints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Missing values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Anomaly Detection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099675" y="201250"/>
            <a:ext cx="662700" cy="17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309950" y="1332550"/>
            <a:ext cx="304800" cy="265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